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23"/>
  </p:notesMasterIdLst>
  <p:sldIdLst>
    <p:sldId id="1821" r:id="rId2"/>
    <p:sldId id="1824" r:id="rId3"/>
    <p:sldId id="277" r:id="rId4"/>
    <p:sldId id="1832" r:id="rId5"/>
    <p:sldId id="265" r:id="rId6"/>
    <p:sldId id="1831" r:id="rId7"/>
    <p:sldId id="1825" r:id="rId8"/>
    <p:sldId id="266" r:id="rId9"/>
    <p:sldId id="1826" r:id="rId10"/>
    <p:sldId id="1827" r:id="rId11"/>
    <p:sldId id="1828" r:id="rId12"/>
    <p:sldId id="1829" r:id="rId13"/>
    <p:sldId id="1822" r:id="rId14"/>
    <p:sldId id="1823" r:id="rId15"/>
    <p:sldId id="1836" r:id="rId16"/>
    <p:sldId id="1834" r:id="rId17"/>
    <p:sldId id="1839" r:id="rId18"/>
    <p:sldId id="1835" r:id="rId19"/>
    <p:sldId id="1837" r:id="rId20"/>
    <p:sldId id="1838" r:id="rId21"/>
    <p:sldId id="1819" r:id="rId22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ija bez naslova" id="{43AE4A56-47DA-4FC1-B909-A08DD79F993A}">
          <p14:sldIdLst>
            <p14:sldId id="1821"/>
            <p14:sldId id="1824"/>
            <p14:sldId id="277"/>
            <p14:sldId id="1832"/>
            <p14:sldId id="265"/>
            <p14:sldId id="1831"/>
            <p14:sldId id="1825"/>
            <p14:sldId id="266"/>
            <p14:sldId id="1826"/>
            <p14:sldId id="1827"/>
            <p14:sldId id="1828"/>
            <p14:sldId id="1829"/>
            <p14:sldId id="1822"/>
            <p14:sldId id="1823"/>
            <p14:sldId id="1836"/>
            <p14:sldId id="1834"/>
            <p14:sldId id="1839"/>
            <p14:sldId id="1835"/>
            <p14:sldId id="1837"/>
            <p14:sldId id="1838"/>
            <p14:sldId id="1819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18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EF67EE-76A2-4B10-B1CE-DCE15D3106B0}" type="datetimeFigureOut">
              <a:rPr lang="en-GB" smtClean="0"/>
              <a:t>17/12/2024</a:t>
            </a:fld>
            <a:endParaRPr lang="en-GB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GB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C92B09-A291-47E4-ADED-5316792A41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3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Uredite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C2A8C-B91E-4280-A6B8-A3FA28B30809}" type="datetimeFigureOut">
              <a:rPr lang="hr-HR" smtClean="0"/>
              <a:t>17.12.2024.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EADD7-70A9-439B-84CF-2E7B42EF2B1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11426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C2A8C-B91E-4280-A6B8-A3FA28B30809}" type="datetimeFigureOut">
              <a:rPr lang="hr-HR" smtClean="0"/>
              <a:t>17.12.2024.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EADD7-70A9-439B-84CF-2E7B42EF2B1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08638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C2A8C-B91E-4280-A6B8-A3FA28B30809}" type="datetimeFigureOut">
              <a:rPr lang="hr-HR" smtClean="0"/>
              <a:t>17.12.2024.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EADD7-70A9-439B-84CF-2E7B42EF2B18}" type="slidenum">
              <a:rPr lang="hr-HR" smtClean="0"/>
              <a:t>‹#›</a:t>
            </a:fld>
            <a:endParaRPr lang="hr-HR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62719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C2A8C-B91E-4280-A6B8-A3FA28B30809}" type="datetimeFigureOut">
              <a:rPr lang="hr-HR" smtClean="0"/>
              <a:t>17.12.2024.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EADD7-70A9-439B-84CF-2E7B42EF2B1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593648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C2A8C-B91E-4280-A6B8-A3FA28B30809}" type="datetimeFigureOut">
              <a:rPr lang="hr-HR" smtClean="0"/>
              <a:t>17.12.2024.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EADD7-70A9-439B-84CF-2E7B42EF2B18}" type="slidenum">
              <a:rPr lang="hr-HR" smtClean="0"/>
              <a:t>‹#›</a:t>
            </a:fld>
            <a:endParaRPr lang="hr-H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251122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C2A8C-B91E-4280-A6B8-A3FA28B30809}" type="datetimeFigureOut">
              <a:rPr lang="hr-HR" smtClean="0"/>
              <a:t>17.12.2024.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EADD7-70A9-439B-84CF-2E7B42EF2B1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147340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C2A8C-B91E-4280-A6B8-A3FA28B30809}" type="datetimeFigureOut">
              <a:rPr lang="hr-HR" smtClean="0"/>
              <a:t>17.12.2024.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EADD7-70A9-439B-84CF-2E7B42EF2B1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310623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C2A8C-B91E-4280-A6B8-A3FA28B30809}" type="datetimeFigureOut">
              <a:rPr lang="hr-HR" smtClean="0"/>
              <a:t>17.12.2024.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EADD7-70A9-439B-84CF-2E7B42EF2B1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56171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C2A8C-B91E-4280-A6B8-A3FA28B30809}" type="datetimeFigureOut">
              <a:rPr lang="hr-HR" smtClean="0"/>
              <a:t>17.12.2024.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EADD7-70A9-439B-84CF-2E7B42EF2B1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64992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C2A8C-B91E-4280-A6B8-A3FA28B30809}" type="datetimeFigureOut">
              <a:rPr lang="hr-HR" smtClean="0"/>
              <a:t>17.12.2024.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EADD7-70A9-439B-84CF-2E7B42EF2B1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9051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C2A8C-B91E-4280-A6B8-A3FA28B30809}" type="datetimeFigureOut">
              <a:rPr lang="hr-HR" smtClean="0"/>
              <a:t>17.12.2024.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EADD7-70A9-439B-84CF-2E7B42EF2B1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36895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C2A8C-B91E-4280-A6B8-A3FA28B30809}" type="datetimeFigureOut">
              <a:rPr lang="hr-HR" smtClean="0"/>
              <a:t>17.12.2024.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EADD7-70A9-439B-84CF-2E7B42EF2B1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31796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C2A8C-B91E-4280-A6B8-A3FA28B30809}" type="datetimeFigureOut">
              <a:rPr lang="hr-HR" smtClean="0"/>
              <a:t>17.12.2024.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EADD7-70A9-439B-84CF-2E7B42EF2B1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47919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C2A8C-B91E-4280-A6B8-A3FA28B30809}" type="datetimeFigureOut">
              <a:rPr lang="hr-HR" smtClean="0"/>
              <a:t>17.12.2024.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EADD7-70A9-439B-84CF-2E7B42EF2B1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38209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C2A8C-B91E-4280-A6B8-A3FA28B30809}" type="datetimeFigureOut">
              <a:rPr lang="hr-HR" smtClean="0"/>
              <a:t>17.12.2024.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EADD7-70A9-439B-84CF-2E7B42EF2B1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2303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C2A8C-B91E-4280-A6B8-A3FA28B30809}" type="datetimeFigureOut">
              <a:rPr lang="hr-HR" smtClean="0"/>
              <a:t>17.12.2024.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EADD7-70A9-439B-84CF-2E7B42EF2B1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9914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AC2A8C-B91E-4280-A6B8-A3FA28B30809}" type="datetimeFigureOut">
              <a:rPr lang="hr-HR" smtClean="0"/>
              <a:t>17.12.2024.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9FEADD7-70A9-439B-84CF-2E7B42EF2B1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738590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6979FCA-7F05-9808-4458-CF1E7994F3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>
            <a:extLst>
              <a:ext uri="{FF2B5EF4-FFF2-40B4-BE49-F238E27FC236}">
                <a16:creationId xmlns:a16="http://schemas.microsoft.com/office/drawing/2014/main" xmlns="" id="{609FA639-B1E0-61F5-A260-DBB2AB867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419" y="119384"/>
            <a:ext cx="10181069" cy="1511008"/>
          </a:xfrm>
        </p:spPr>
        <p:txBody>
          <a:bodyPr>
            <a:normAutofit fontScale="90000"/>
          </a:bodyPr>
          <a:lstStyle/>
          <a:p>
            <a:pPr algn="ctr"/>
            <a:r>
              <a:rPr lang="hr-HR" sz="2000" b="1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r-HR" sz="2000" b="1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200" b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XVII. MEĐUNARODNI SIMPOZIJI GOSPODARENJA</a:t>
            </a:r>
            <a:br>
              <a:rPr lang="pl-PL" sz="2200" b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200" b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OTPADOM U ZAGREBU</a:t>
            </a:r>
            <a:r>
              <a:rPr lang="pl-PL" sz="2000" b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000" b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b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000" b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b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Zagreb, Republika Hrvatska, 9. - 11. prosinac 2024.</a:t>
            </a:r>
            <a:br>
              <a:rPr lang="pl-PL" sz="2000" b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sz="2000" b="1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r-HR" sz="2000" b="1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sz="2000" b="1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r-HR" sz="2000" b="1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sz="2000" b="1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r-HR" sz="2000" b="1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sz="2700" b="1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PRIMJER DOBRE PRAKSE </a:t>
            </a:r>
            <a:br>
              <a:rPr lang="hr-HR" sz="2700" b="1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sz="2700" b="1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CIRKULARNOG GOSPODARENJA OTPADOM </a:t>
            </a:r>
            <a:br>
              <a:rPr lang="hr-HR" sz="2700" b="1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sz="2700" b="1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 PODRUČJU GRADA LUDBREGA</a:t>
            </a:r>
            <a:r>
              <a:rPr lang="hr-HR" sz="27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/>
            </a:r>
            <a:br>
              <a:rPr lang="hr-HR" sz="27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hr-HR" sz="27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/>
            </a:r>
            <a:br>
              <a:rPr lang="hr-HR" sz="27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hr-HR" sz="2700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3FE0648F-95CB-C721-85F5-8D91BE76B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5214" y="6130109"/>
            <a:ext cx="2543530" cy="727891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48431817-2D6E-980B-12DB-196722D4C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335" y="6104502"/>
            <a:ext cx="2221684" cy="745952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xmlns="" id="{F22719D4-D241-8D95-688B-7D4772D3F29F}"/>
              </a:ext>
            </a:extLst>
          </p:cNvPr>
          <p:cNvSpPr txBox="1"/>
          <p:nvPr/>
        </p:nvSpPr>
        <p:spPr>
          <a:xfrm>
            <a:off x="-439947" y="4486340"/>
            <a:ext cx="11930332" cy="3886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800" b="1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AUTORI: </a:t>
            </a:r>
            <a:r>
              <a:rPr lang="hr-HR" sz="1800" b="1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dr.sc. Melita Srpak</a:t>
            </a:r>
            <a:r>
              <a:rPr lang="en-US" sz="1800" b="1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; </a:t>
            </a:r>
            <a:r>
              <a:rPr lang="hr-HR" b="1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Krešimir Horvat, </a:t>
            </a:r>
            <a:r>
              <a:rPr lang="hr-HR" b="1" kern="1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bacc.oec</a:t>
            </a:r>
            <a:r>
              <a:rPr lang="hr-HR" b="1" kern="100" dirty="0" smtClean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1800" b="1" kern="100" dirty="0" smtClean="0">
                <a:solidFill>
                  <a:schemeClr val="tx2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;</a:t>
            </a:r>
            <a:r>
              <a:rPr lang="hr-HR" sz="1800" b="1" kern="100" dirty="0" smtClean="0">
                <a:solidFill>
                  <a:schemeClr val="tx2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hr-HR" sz="1800" b="1" kern="100" dirty="0">
                <a:solidFill>
                  <a:schemeClr val="tx2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Ivana Matijašec </a:t>
            </a:r>
            <a:r>
              <a:rPr lang="hr-HR" sz="1800" b="1" kern="100" dirty="0" err="1">
                <a:solidFill>
                  <a:schemeClr val="tx2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Orehovec</a:t>
            </a:r>
            <a:r>
              <a:rPr lang="en-US" sz="1800" b="1" kern="100" dirty="0">
                <a:solidFill>
                  <a:schemeClr val="tx2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;</a:t>
            </a:r>
            <a:r>
              <a:rPr lang="hr-HR" sz="1800" b="1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hr-HR" sz="1800" b="1" kern="1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mag.oecol</a:t>
            </a:r>
            <a:r>
              <a:rPr lang="hr-HR" sz="1800" b="1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BD50E6FF-2AB1-18A4-5817-BFA7419FB4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5932" y="0"/>
            <a:ext cx="1176068" cy="41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199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61474"/>
          </a:xfrm>
        </p:spPr>
        <p:txBody>
          <a:bodyPr>
            <a:normAutofit/>
          </a:bodyPr>
          <a:lstStyle/>
          <a:p>
            <a:r>
              <a:rPr lang="hr-H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BIOOTPAD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504" y="4307305"/>
            <a:ext cx="8367359" cy="2518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zervirano mjesto sadržaja 2"/>
          <p:cNvSpPr>
            <a:spLocks noGrp="1"/>
          </p:cNvSpPr>
          <p:nvPr>
            <p:ph sz="half" idx="1"/>
          </p:nvPr>
        </p:nvSpPr>
        <p:spPr>
          <a:xfrm>
            <a:off x="659509" y="1470778"/>
            <a:ext cx="8947930" cy="243547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Količina prikupljenog </a:t>
            </a:r>
            <a:r>
              <a:rPr lang="hr-H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biootpada</a:t>
            </a: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bilježi rast iz godine u godinu, a od </a:t>
            </a:r>
            <a:r>
              <a:rPr lang="hr-H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2018. do 2023. godine </a:t>
            </a: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povećala se za </a:t>
            </a:r>
            <a:r>
              <a:rPr lang="hr-H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60,35 %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Uvođenje odvojenog prikupljanja </a:t>
            </a:r>
            <a:r>
              <a:rPr lang="hr-H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biootpada</a:t>
            </a: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„od vrata do vrata“ </a:t>
            </a: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čitavom području Grada, prikupljanje zelenog otpada, mogućnost samostalnog </a:t>
            </a:r>
            <a:r>
              <a:rPr lang="hr-H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kompostiranja</a:t>
            </a: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kod kuće </a:t>
            </a:r>
          </a:p>
        </p:txBody>
      </p:sp>
      <p:sp>
        <p:nvSpPr>
          <p:cNvPr id="7" name="Pravokutnik 6"/>
          <p:cNvSpPr/>
          <p:nvPr/>
        </p:nvSpPr>
        <p:spPr>
          <a:xfrm>
            <a:off x="2085474" y="3985174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Tablica 2. Količine prikupljenog </a:t>
            </a:r>
            <a:r>
              <a:rPr lang="hr-HR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biootpada</a:t>
            </a:r>
            <a:r>
              <a:rPr lang="hr-H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razdoblju od 2018.−2023.</a:t>
            </a:r>
          </a:p>
        </p:txBody>
      </p:sp>
    </p:spTree>
    <p:extLst>
      <p:ext uri="{BB962C8B-B14F-4D97-AF65-F5344CB8AC3E}">
        <p14:creationId xmlns:p14="http://schemas.microsoft.com/office/powerpoint/2010/main" val="28476814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494581"/>
          </a:xfrm>
        </p:spPr>
        <p:txBody>
          <a:bodyPr>
            <a:normAutofit fontScale="90000"/>
          </a:bodyPr>
          <a:lstStyle/>
          <a:p>
            <a:r>
              <a:rPr lang="hr-H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PAPIR, PLASTIKA, STAKLO I METAL</a:t>
            </a:r>
            <a:br>
              <a:rPr lang="hr-H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hr-H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669313" y="1550989"/>
            <a:ext cx="8996055" cy="172962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prikupljenoj količini svih vrsta korisnog otpada također je zabilježen </a:t>
            </a: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ozitivan trend unatrag šest godina </a:t>
            </a:r>
            <a:endParaRPr lang="hr-H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Najveći rast zabilježen je redom kod plastike (78,30 %), stakla (55,52 %), metala (47,90 %) i papira (13,61 %)</a:t>
            </a:r>
            <a:endParaRPr lang="hr-H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42" y="4203032"/>
            <a:ext cx="8361615" cy="2519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ravokutnik 4"/>
          <p:cNvSpPr/>
          <p:nvPr/>
        </p:nvSpPr>
        <p:spPr>
          <a:xfrm>
            <a:off x="1215116" y="3895255"/>
            <a:ext cx="76360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Tablica 3. Količine prikupljenog papira, plastike, stakla i metala u razdoblju od 2018.−2023.</a:t>
            </a:r>
          </a:p>
        </p:txBody>
      </p:sp>
    </p:spTree>
    <p:extLst>
      <p:ext uri="{BB962C8B-B14F-4D97-AF65-F5344CB8AC3E}">
        <p14:creationId xmlns:p14="http://schemas.microsoft.com/office/powerpoint/2010/main" val="5387022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2745" y="395957"/>
            <a:ext cx="9204603" cy="362395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Provodi se i odvojeno prikupljanje: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tekstila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otpadnih baterija i akumulatora (</a:t>
            </a:r>
            <a:r>
              <a:rPr lang="hr-H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reciklažno</a:t>
            </a: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dvorište)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otpadnih jestivih ulja (</a:t>
            </a:r>
            <a:r>
              <a:rPr lang="hr-H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reciklažno</a:t>
            </a: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dvorište)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otpadnih guma (</a:t>
            </a:r>
            <a:r>
              <a:rPr lang="hr-H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reciklažno</a:t>
            </a: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dvorište)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glomaznog otpada -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kod prikupljenog glomaznog otpada zabilježen je najveći  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porast od 107,69 % u razdoblju od 2018. do 2023. godine</a:t>
            </a:r>
            <a:endParaRPr lang="hr-H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hr-H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33" y="4229852"/>
            <a:ext cx="7996988" cy="225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ravokutnik 4"/>
          <p:cNvSpPr/>
          <p:nvPr/>
        </p:nvSpPr>
        <p:spPr>
          <a:xfrm>
            <a:off x="1532021" y="3878833"/>
            <a:ext cx="7010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Tablica 4. Količine prikupljenog glomaznog otpada u razdoblju od 2018.−2023</a:t>
            </a:r>
            <a:r>
              <a:rPr lang="hr-H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592051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D2FECBD-72B3-9F9A-572C-EC87C0D27F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0F91F87D-41E1-FC40-CE49-0B31AD12A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322" y="54394"/>
            <a:ext cx="10424565" cy="1317206"/>
          </a:xfrm>
        </p:spPr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r-HR" sz="2700" b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REZULTATI I RASPRAVA O VRSTAMA I KOLIČINAMA STVORENOG OTPADA, ODVOJENO SAKUPLJENOG OTPADA, ODLAGANJU KOMUNALNOG I BIORAZGRADIVOG OTPADA</a:t>
            </a:r>
            <a:r>
              <a:rPr lang="hr-HR" sz="22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/>
            </a:r>
            <a:br>
              <a:rPr lang="hr-HR" sz="22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hr-HR" sz="18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hr-H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/>
            </a:r>
            <a:br>
              <a:rPr lang="hr-H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hr-H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/>
            </a:r>
            <a:br>
              <a:rPr lang="hr-H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hr-HR" dirty="0"/>
          </a:p>
        </p:txBody>
      </p:sp>
      <p:sp>
        <p:nvSpPr>
          <p:cNvPr id="5" name="Rezervirano mjesto sadržaja 4">
            <a:extLst>
              <a:ext uri="{FF2B5EF4-FFF2-40B4-BE49-F238E27FC236}">
                <a16:creationId xmlns:a16="http://schemas.microsoft.com/office/drawing/2014/main" xmlns="" id="{3C3C5633-F08F-8D67-1C04-83428C9C8F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9313" y="1796716"/>
            <a:ext cx="9872166" cy="491039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Grad Ludbreg – primjer drugim gradovima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2018. godini odvajalo se </a:t>
            </a:r>
            <a:r>
              <a:rPr lang="hr-H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34,45%</a:t>
            </a: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komunalnog otpada dok je u 2023. stopa odvojenog sakupljanja porasla na </a:t>
            </a:r>
            <a:r>
              <a:rPr lang="hr-H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52,18%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52 %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odvojeno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prikupljenog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komunalnog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otpada</a:t>
            </a: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Ludbreg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među </a:t>
            </a: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gradova u Republici Hrvatskoj</a:t>
            </a:r>
            <a:endParaRPr lang="hr-H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2023. godini proizvedeno 262 kg/st komunalnog otpada - prosjek Hrvatske iznosi 474 kg/st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Grad Ludbreg ne plaća poticajnu naknadu za sakupljeni miješani komunalni otpad koji prekoračuje graničnu količinu miješanog komunalnog otpada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akonodavne promjene, edukacij</a:t>
            </a: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građana i unapređenje infrastrukture</a:t>
            </a: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učinkovit sustav gospodarenja otpadom</a:t>
            </a:r>
            <a:endParaRPr lang="hr-H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Prevencija otpada, reciklaža i odgovorno odlaganje</a:t>
            </a:r>
          </a:p>
          <a:p>
            <a:endParaRPr lang="hr-HR" dirty="0"/>
          </a:p>
          <a:p>
            <a:endParaRPr lang="en-GB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5442B237-CC2F-A5C0-69CA-766A727ED9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5370" y="0"/>
            <a:ext cx="1176630" cy="41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1594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7C9E7B6E-F28E-E3A6-EF51-443B0BA57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ZAKLJUČAK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4E62913D-5B8C-317D-AA93-896006D474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3270" y="1291388"/>
            <a:ext cx="9620789" cy="5309937"/>
          </a:xfrm>
        </p:spPr>
        <p:txBody>
          <a:bodyPr>
            <a:normAutofit/>
          </a:bodyPr>
          <a:lstStyle/>
          <a:p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Potrebno je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uspostaviti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kvalitetan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dugoročno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održiv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ekonomski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isplativ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sustav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sakupljanja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komunalnog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otpada</a:t>
            </a:r>
            <a:endParaRPr lang="hr-H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r-H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lijed</a:t>
            </a:r>
            <a:r>
              <a:rPr lang="hr-H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iti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uspješne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primjere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dobre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prakse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koji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već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implementirani</a:t>
            </a:r>
            <a:endParaRPr lang="hr-H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r-H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smjeriti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napore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smanjenje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otpada</a:t>
            </a: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povećati svijest građana </a:t>
            </a:r>
            <a:endParaRPr lang="hr-H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r-H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dukacija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zajednice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ključn</a:t>
            </a: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ulog</a:t>
            </a: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promjeni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ponašanja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poticanju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održivih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praksi</a:t>
            </a:r>
            <a:endParaRPr lang="hr-H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r-H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naprijediti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sustave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prikupljanja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otpada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kako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 se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olakšalo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odvajanje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reciklaža</a:t>
            </a: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uvođenje više kanti za odvojeno prikupljanje otpada </a:t>
            </a:r>
            <a:endParaRPr lang="hr-H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Zajednički trud svih dionika, uključujući građane</a:t>
            </a: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lokalne vlasti</a:t>
            </a: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kao i prilagodba novim zakonodavnim okvirima - ostvarivanje dugoročnih ciljeva održivosti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2F71F079-747B-8725-28D9-1CF537DC8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5370" y="0"/>
            <a:ext cx="1176630" cy="41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5203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78BFC86-11F7-3F07-EF18-7339E0B6A7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BDB16357-FFDD-CB26-6CF1-9D9BE50B3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41872"/>
            <a:ext cx="10282687" cy="1054844"/>
          </a:xfrm>
        </p:spPr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r-HR" sz="2700" b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AKTIVNOSTI I EDUKACIJE NA PODRUČJU GRADA LUDBREGA</a:t>
            </a:r>
            <a:r>
              <a:rPr lang="hr-HR" sz="22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/>
            </a:r>
            <a:br>
              <a:rPr lang="hr-HR" sz="22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hr-HR" sz="1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/>
            </a:r>
            <a:br>
              <a:rPr lang="hr-HR" sz="1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hr-H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/>
            </a:r>
            <a:br>
              <a:rPr lang="hr-H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hr-HR" dirty="0"/>
          </a:p>
        </p:txBody>
      </p:sp>
      <p:sp>
        <p:nvSpPr>
          <p:cNvPr id="5" name="Rezervirano mjesto sadržaja 4">
            <a:extLst>
              <a:ext uri="{FF2B5EF4-FFF2-40B4-BE49-F238E27FC236}">
                <a16:creationId xmlns:a16="http://schemas.microsoft.com/office/drawing/2014/main" xmlns="" id="{C20E4D4C-D1C8-FD96-81CE-04683BB435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9313" y="1796716"/>
            <a:ext cx="9872166" cy="4910393"/>
          </a:xfrm>
        </p:spPr>
        <p:txBody>
          <a:bodyPr>
            <a:normAutofit/>
          </a:bodyPr>
          <a:lstStyle/>
          <a:p>
            <a:endParaRPr lang="hr-HR" dirty="0"/>
          </a:p>
          <a:p>
            <a:endParaRPr lang="en-GB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120E0DF3-1AD9-F608-1834-C2F530A80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5370" y="0"/>
            <a:ext cx="1176630" cy="414564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5BBC3452-C581-91E7-0623-CB7706A33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3803" y="2090015"/>
            <a:ext cx="4142069" cy="2870174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76F59078-3FF5-1BA3-1713-88C7123E82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2877" y="2090015"/>
            <a:ext cx="4251546" cy="287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8668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A49310B-532D-E4AD-AF3C-F41FC34372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16E33C28-D7CD-DB2F-EFCC-E77B5E498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322" y="54394"/>
            <a:ext cx="10424565" cy="1317206"/>
          </a:xfrm>
        </p:spPr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700" b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AKTIVNOSTI I EDUKACIJE NA PODRUČJU GRADA LUDBREGA </a:t>
            </a:r>
            <a:r>
              <a:rPr lang="hr-HR" sz="22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/>
            </a:r>
            <a:br>
              <a:rPr lang="hr-HR" sz="22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hr-H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/>
            </a:r>
            <a:br>
              <a:rPr lang="hr-H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hr-HR" sz="1800" b="1" kern="100" dirty="0">
                <a:solidFill>
                  <a:schemeClr val="tx1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KORISTITE PLATNENE TORBE UMJESTO VREĆICA</a:t>
            </a:r>
            <a:r>
              <a:rPr lang="hr-H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/>
            </a:r>
            <a:br>
              <a:rPr lang="hr-H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hr-HR" dirty="0"/>
          </a:p>
        </p:txBody>
      </p:sp>
      <p:sp>
        <p:nvSpPr>
          <p:cNvPr id="5" name="Rezervirano mjesto sadržaja 4">
            <a:extLst>
              <a:ext uri="{FF2B5EF4-FFF2-40B4-BE49-F238E27FC236}">
                <a16:creationId xmlns:a16="http://schemas.microsoft.com/office/drawing/2014/main" xmlns="" id="{566E1789-F09A-9150-4461-872A272357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9313" y="1796716"/>
            <a:ext cx="9872166" cy="4910393"/>
          </a:xfrm>
        </p:spPr>
        <p:txBody>
          <a:bodyPr>
            <a:normAutofit/>
          </a:bodyPr>
          <a:lstStyle/>
          <a:p>
            <a:endParaRPr lang="hr-HR" dirty="0"/>
          </a:p>
          <a:p>
            <a:endParaRPr lang="en-GB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B9C790D4-7BEF-E7E8-311F-E6151069F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5370" y="0"/>
            <a:ext cx="1176630" cy="414564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B9A15689-2639-D973-5572-DF5A6BA97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1140" y="2127099"/>
            <a:ext cx="3797930" cy="3099676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7E55C91A-09F2-C3CB-B7DE-8175EBD351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261" y="2127099"/>
            <a:ext cx="3954763" cy="297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8851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67909" y="304800"/>
            <a:ext cx="8596668" cy="838200"/>
          </a:xfrm>
        </p:spPr>
        <p:txBody>
          <a:bodyPr/>
          <a:lstStyle/>
          <a:p>
            <a:r>
              <a:rPr lang="pl-PL" sz="2000" b="1" kern="100" dirty="0">
                <a:solidFill>
                  <a:srgbClr val="90C226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AKTIVNOSTI I EDUKACIJE NA PODRUČJU GRADA LUDBREGA</a:t>
            </a:r>
            <a:endParaRPr lang="hr-HR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100" y="1162050"/>
            <a:ext cx="3936999" cy="2952749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75" y="1717674"/>
            <a:ext cx="3367088" cy="448945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548" y="3629024"/>
            <a:ext cx="3911602" cy="293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4738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E2E7954-BDFE-D99B-7454-816B4C3BE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7D6C4087-456C-9A2C-736D-C630A23FF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1" y="207282"/>
            <a:ext cx="10334445" cy="907143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pl-PL" sz="22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AKTIVNOSTI I EDUKACIJE NA PODRUČJU GRADA LUDBREGA</a:t>
            </a:r>
            <a:r>
              <a:rPr lang="hr-HR" sz="22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br>
              <a:rPr lang="hr-HR" sz="22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hr-HR" sz="22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„O OKOLIŠU SE POBRINI I OTPAD ZBRINI”</a:t>
            </a:r>
            <a:r>
              <a:rPr lang="hr-H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/>
            </a:r>
            <a:br>
              <a:rPr lang="hr-H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hr-H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/>
            </a:r>
            <a:br>
              <a:rPr lang="hr-H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hr-H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/>
            </a:r>
            <a:br>
              <a:rPr lang="hr-H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hr-HR" dirty="0"/>
          </a:p>
        </p:txBody>
      </p:sp>
      <p:sp>
        <p:nvSpPr>
          <p:cNvPr id="5" name="Rezervirano mjesto sadržaja 4">
            <a:extLst>
              <a:ext uri="{FF2B5EF4-FFF2-40B4-BE49-F238E27FC236}">
                <a16:creationId xmlns:a16="http://schemas.microsoft.com/office/drawing/2014/main" xmlns="" id="{E0CB7544-C546-FA89-F649-721729D006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9313" y="1796716"/>
            <a:ext cx="9872166" cy="4910393"/>
          </a:xfrm>
        </p:spPr>
        <p:txBody>
          <a:bodyPr>
            <a:normAutofit/>
          </a:bodyPr>
          <a:lstStyle/>
          <a:p>
            <a:endParaRPr lang="hr-HR" dirty="0"/>
          </a:p>
          <a:p>
            <a:endParaRPr lang="en-GB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C08D8555-02F4-0148-EC42-9A095E12F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5370" y="0"/>
            <a:ext cx="1176630" cy="414564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88" y="3874294"/>
            <a:ext cx="3978274" cy="2983706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25" y="1302543"/>
            <a:ext cx="3990975" cy="2993232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825" y="1302543"/>
            <a:ext cx="3819524" cy="286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5957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63159" y="238125"/>
            <a:ext cx="8596668" cy="1320800"/>
          </a:xfrm>
        </p:spPr>
        <p:txBody>
          <a:bodyPr/>
          <a:lstStyle/>
          <a:p>
            <a:r>
              <a:rPr lang="pl-PL" sz="2000" b="1" kern="100" dirty="0">
                <a:solidFill>
                  <a:srgbClr val="90C226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AKTIVNOSTI I EDUKACIJE NA PODRUČJU GRADA LUDBREGA</a:t>
            </a:r>
            <a:r>
              <a:rPr lang="hr-HR" sz="2000" b="1" kern="100" dirty="0">
                <a:solidFill>
                  <a:srgbClr val="90C226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hr-HR" sz="1600" kern="100" dirty="0">
                <a:solidFill>
                  <a:srgbClr val="90C226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/>
            </a:r>
            <a:br>
              <a:rPr lang="hr-HR" sz="1600" kern="100" dirty="0">
                <a:solidFill>
                  <a:srgbClr val="90C226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hr-HR" sz="1600" kern="100" dirty="0">
                <a:solidFill>
                  <a:srgbClr val="90C226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/>
            </a:r>
            <a:br>
              <a:rPr lang="hr-HR" sz="1600" kern="100" dirty="0">
                <a:solidFill>
                  <a:srgbClr val="90C226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hr-HR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3" y="838200"/>
            <a:ext cx="3784596" cy="2838447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711" y="872724"/>
            <a:ext cx="3738564" cy="2803923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949" y="3807619"/>
            <a:ext cx="4067175" cy="305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081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AA98E3F9-F90E-3379-BB52-80DB33B50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86" y="609600"/>
            <a:ext cx="8592515" cy="675736"/>
          </a:xfrm>
        </p:spPr>
        <p:txBody>
          <a:bodyPr>
            <a:normAutofit/>
          </a:bodyPr>
          <a:lstStyle/>
          <a:p>
            <a:r>
              <a:rPr lang="hr-HR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SADRŽAJ:</a:t>
            </a:r>
            <a:endParaRPr lang="en-GB" sz="3200" dirty="0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xmlns="" id="{DCDB7665-DEB6-0948-A5D0-09A6567F97BC}"/>
              </a:ext>
            </a:extLst>
          </p:cNvPr>
          <p:cNvSpPr txBox="1"/>
          <p:nvPr/>
        </p:nvSpPr>
        <p:spPr>
          <a:xfrm>
            <a:off x="552091" y="1285336"/>
            <a:ext cx="8988724" cy="4263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hr-HR" sz="20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UVOD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hr-HR" sz="20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GOSPODARENJE OTPADOM NA PODRUČJU GRADA LUDBREGA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hr-HR" sz="2000" b="1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ANALIZA I OCJENA STANJA U GOSPODARENJU OTPADOM NA PODRUČJU GRADA LUDBREGA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hr-HR" sz="2000" b="1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REZULTATI I RASPRAVA O VRSTAMA STVORENOG OTPADA TE OSTVARIVANJU CIJEVA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hr-HR" sz="2000" b="1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ZAKLJUČAK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AutoNum type="arabicPeriod"/>
            </a:pPr>
            <a:endParaRPr lang="hr-HR" sz="1600" b="1" kern="100" dirty="0"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AutoNum type="arabicPeriod"/>
            </a:pPr>
            <a:endParaRPr lang="hr-HR" sz="1600" b="1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AutoNum type="arabicPeriod"/>
            </a:pPr>
            <a:endParaRPr lang="hr-HR" sz="1600" b="1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hr-HR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D8BC360E-A9B1-1A07-F808-8B13ECD24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5932" y="0"/>
            <a:ext cx="1176068" cy="414068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E37AA23C-D776-E67F-6171-358F5019DD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8167" y="4054416"/>
            <a:ext cx="4899502" cy="280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3668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296584" y="266700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pl-PL" sz="2000" b="1" kern="100" dirty="0">
                <a:solidFill>
                  <a:srgbClr val="90C226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AKTIVNOSTI I EDUKACIJE NA PODRUČJU GRADA LUDBREGA</a:t>
            </a:r>
            <a:r>
              <a:rPr lang="hr-HR" sz="2000" b="1" kern="100" dirty="0">
                <a:solidFill>
                  <a:srgbClr val="90C226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br>
              <a:rPr lang="hr-HR" sz="2000" b="1" kern="100" dirty="0">
                <a:solidFill>
                  <a:srgbClr val="90C226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hr-HR" sz="2000" b="1" kern="100" dirty="0">
                <a:solidFill>
                  <a:srgbClr val="90C226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/>
            </a:r>
            <a:br>
              <a:rPr lang="hr-HR" sz="2000" b="1" kern="100" dirty="0">
                <a:solidFill>
                  <a:srgbClr val="90C226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hr-HR" sz="2000" b="1" kern="100" dirty="0">
                <a:solidFill>
                  <a:srgbClr val="90C226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              ZELENA ČISTKA – „OD IZVORA DO MORA”</a:t>
            </a:r>
            <a:r>
              <a:rPr lang="hr-HR" sz="1600" kern="100" dirty="0">
                <a:solidFill>
                  <a:srgbClr val="90C226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/>
            </a:r>
            <a:br>
              <a:rPr lang="hr-HR" sz="1600" kern="100" dirty="0">
                <a:solidFill>
                  <a:srgbClr val="90C226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hr-HR" sz="1600" kern="100" dirty="0">
                <a:solidFill>
                  <a:srgbClr val="90C226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/>
            </a:r>
            <a:br>
              <a:rPr lang="hr-HR" sz="1600" kern="100" dirty="0">
                <a:solidFill>
                  <a:srgbClr val="90C226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hr-HR" dirty="0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90"/>
          <a:stretch/>
        </p:blipFill>
        <p:spPr>
          <a:xfrm>
            <a:off x="447675" y="1755074"/>
            <a:ext cx="2676526" cy="3424047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422" y="1755074"/>
            <a:ext cx="2505075" cy="3424047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427" y="1755073"/>
            <a:ext cx="5171422" cy="342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6228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95" name="Group 16394">
            <a:extLst>
              <a:ext uri="{FF2B5EF4-FFF2-40B4-BE49-F238E27FC236}">
                <a16:creationId xmlns:a16="http://schemas.microsoft.com/office/drawing/2014/main" xmlns="" id="{0B799415-C8A1-4AF4-937A-39B3E588AE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6396" name="Straight Connector 16395">
              <a:extLst>
                <a:ext uri="{FF2B5EF4-FFF2-40B4-BE49-F238E27FC236}">
                  <a16:creationId xmlns:a16="http://schemas.microsoft.com/office/drawing/2014/main" xmlns="" id="{8EB8367E-3136-45F1-990E-488C550988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97" name="Straight Connector 16396">
              <a:extLst>
                <a:ext uri="{FF2B5EF4-FFF2-40B4-BE49-F238E27FC236}">
                  <a16:creationId xmlns:a16="http://schemas.microsoft.com/office/drawing/2014/main" xmlns="" id="{986210AB-2561-4597-BB00-F0A66DE53A5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398" name="Rectangle 23">
              <a:extLst>
                <a:ext uri="{FF2B5EF4-FFF2-40B4-BE49-F238E27FC236}">
                  <a16:creationId xmlns:a16="http://schemas.microsoft.com/office/drawing/2014/main" xmlns="" id="{359C5E5B-705A-43A1-82C0-78ACAB104BC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6399" name="Rectangle 25">
              <a:extLst>
                <a:ext uri="{FF2B5EF4-FFF2-40B4-BE49-F238E27FC236}">
                  <a16:creationId xmlns:a16="http://schemas.microsoft.com/office/drawing/2014/main" xmlns="" id="{65BB93FF-8832-4C5A-B252-45B2AC90A25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6400" name="Isosceles Triangle 16399">
              <a:extLst>
                <a:ext uri="{FF2B5EF4-FFF2-40B4-BE49-F238E27FC236}">
                  <a16:creationId xmlns:a16="http://schemas.microsoft.com/office/drawing/2014/main" xmlns="" id="{1FA91EBA-81C6-454D-A335-4C46756B7C7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6401" name="Rectangle 27">
              <a:extLst>
                <a:ext uri="{FF2B5EF4-FFF2-40B4-BE49-F238E27FC236}">
                  <a16:creationId xmlns:a16="http://schemas.microsoft.com/office/drawing/2014/main" xmlns="" id="{C56E4D95-BC51-4CA7-BF3E-37A208BBF16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6402" name="Rectangle 28">
              <a:extLst>
                <a:ext uri="{FF2B5EF4-FFF2-40B4-BE49-F238E27FC236}">
                  <a16:creationId xmlns:a16="http://schemas.microsoft.com/office/drawing/2014/main" xmlns="" id="{49071018-7773-4384-A4FE-A8909FF2ED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6403" name="Rectangle 29">
              <a:extLst>
                <a:ext uri="{FF2B5EF4-FFF2-40B4-BE49-F238E27FC236}">
                  <a16:creationId xmlns:a16="http://schemas.microsoft.com/office/drawing/2014/main" xmlns="" id="{5742FF41-2414-456B-94FF-64FE4EC6F71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6404" name="Isosceles Triangle 16403">
              <a:extLst>
                <a:ext uri="{FF2B5EF4-FFF2-40B4-BE49-F238E27FC236}">
                  <a16:creationId xmlns:a16="http://schemas.microsoft.com/office/drawing/2014/main" xmlns="" id="{C76E901C-D221-4E6B-BECD-B6BE80E2DA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6405" name="Isosceles Triangle 16404">
              <a:extLst>
                <a:ext uri="{FF2B5EF4-FFF2-40B4-BE49-F238E27FC236}">
                  <a16:creationId xmlns:a16="http://schemas.microsoft.com/office/drawing/2014/main" xmlns="" id="{95A4D139-5BEB-405E-8DBB-17A19A102C5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</p:grpSp>
      <p:sp>
        <p:nvSpPr>
          <p:cNvPr id="11" name="Pravokutnik 1">
            <a:extLst>
              <a:ext uri="{FF2B5EF4-FFF2-40B4-BE49-F238E27FC236}">
                <a16:creationId xmlns:a16="http://schemas.microsoft.com/office/drawing/2014/main" xmlns="" id="{25BF3A4D-68EB-4C0C-E054-1FECDFFB0E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113" y="3998012"/>
            <a:ext cx="8288035" cy="1095059"/>
          </a:xfrm>
          <a:prstGeom prst="rect">
            <a:avLst/>
          </a:prstGeom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ctr" defTabSz="457200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HVALA NA POZORNOSTI</a:t>
            </a:r>
          </a:p>
        </p:txBody>
      </p:sp>
      <p:pic>
        <p:nvPicPr>
          <p:cNvPr id="9" name="Picture 3" descr="Cube_rotating">
            <a:extLst>
              <a:ext uri="{FF2B5EF4-FFF2-40B4-BE49-F238E27FC236}">
                <a16:creationId xmlns:a16="http://schemas.microsoft.com/office/drawing/2014/main" xmlns="" id="{5636FB2B-6E6B-0C28-72F9-26E39A05E4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0">
            <a:off x="4417920" y="681598"/>
            <a:ext cx="3007348" cy="2494989"/>
          </a:xfrm>
          <a:prstGeom prst="rect">
            <a:avLst/>
          </a:prstGeom>
          <a:solidFill>
            <a:srgbClr val="0070C0"/>
          </a:solidFill>
        </p:spPr>
      </p:pic>
      <p:pic>
        <p:nvPicPr>
          <p:cNvPr id="16390" name="Picture 6" descr="Kako postavljati učinkovita pitanja i dobiti odgovore na njih? - Women in  Adria">
            <a:extLst>
              <a:ext uri="{FF2B5EF4-FFF2-40B4-BE49-F238E27FC236}">
                <a16:creationId xmlns:a16="http://schemas.microsoft.com/office/drawing/2014/main" xmlns="" id="{F3553111-CC31-276D-0B21-F1EF62CEA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6884">
            <a:off x="2028376" y="5543334"/>
            <a:ext cx="771006" cy="758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10 PITANJA KOJA VAM MOGU POMOĆI U RJEŠAVANJU BILO KOJEG PROBLEMA | Partus  Akademija">
            <a:extLst>
              <a:ext uri="{FF2B5EF4-FFF2-40B4-BE49-F238E27FC236}">
                <a16:creationId xmlns:a16="http://schemas.microsoft.com/office/drawing/2014/main" xmlns="" id="{78AF841C-5844-BD1A-1241-D14B2808B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44" y="2976113"/>
            <a:ext cx="2280343" cy="162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95CACB08-3441-31A9-BD09-19710FDCBF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3254" y="4019677"/>
            <a:ext cx="2003916" cy="2504894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076BE8F2-9CE1-5F6D-BCAF-5557B8553B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15370" y="0"/>
            <a:ext cx="1176630" cy="41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889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07EE5B8C-F0D8-7154-B7E9-8E7FF98FA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325" y="156238"/>
            <a:ext cx="10587295" cy="1320800"/>
          </a:xfrm>
        </p:spPr>
        <p:txBody>
          <a:bodyPr>
            <a:normAutofit/>
          </a:bodyPr>
          <a:lstStyle/>
          <a:p>
            <a:r>
              <a:rPr lang="hr-HR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UVOD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54497C01-1EC9-514A-B99D-68061C50B8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9803760" cy="3653615"/>
          </a:xfrm>
        </p:spPr>
        <p:txBody>
          <a:bodyPr/>
          <a:lstStyle/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Gospodarenje otpadom  - element održivog razvoja i zaštite okoliša</a:t>
            </a:r>
          </a:p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Klimatske promjene – emisija stakleničkih plinova</a:t>
            </a:r>
          </a:p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Mjere za poboljšanje sustava gospodarenja otpadom </a:t>
            </a:r>
          </a:p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Sustav gospodarenja otpadom na području Grada Ludbrega temelji se na </a:t>
            </a:r>
            <a:r>
              <a:rPr lang="hr-HR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nacionalnim strateškim dokumentima</a:t>
            </a:r>
          </a:p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Masovna proizvodnja otpada – globalni problem</a:t>
            </a:r>
          </a:p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Razvoj brzih i učinkovitih metoda recikliranja </a:t>
            </a:r>
          </a:p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Cirkularno gospodarenje otpadom                   </a:t>
            </a:r>
            <a:r>
              <a:rPr lang="hr-H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GRAD LUDBREG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2C1550E4-FFD3-EC60-0252-493D3FBC9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5932" y="0"/>
            <a:ext cx="1176068" cy="414068"/>
          </a:xfrm>
          <a:prstGeom prst="rect">
            <a:avLst/>
          </a:prstGeom>
        </p:spPr>
      </p:pic>
      <p:sp>
        <p:nvSpPr>
          <p:cNvPr id="8" name="Strelica udesno 7"/>
          <p:cNvSpPr/>
          <p:nvPr/>
        </p:nvSpPr>
        <p:spPr>
          <a:xfrm>
            <a:off x="4462731" y="4981073"/>
            <a:ext cx="770021" cy="1604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23308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9052EFE-FBFC-0270-016A-7D6CB1B5EE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7BB1D268-58B5-5785-1FED-9A30CB2C0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325" y="156238"/>
            <a:ext cx="10587295" cy="1320800"/>
          </a:xfrm>
        </p:spPr>
        <p:txBody>
          <a:bodyPr>
            <a:normAutofit/>
          </a:bodyPr>
          <a:lstStyle/>
          <a:p>
            <a:r>
              <a:rPr lang="hr-HR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UVOD</a:t>
            </a: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xmlns="" id="{43A9D654-9B30-C37E-3249-2969CD6C9AA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881224" y="2160588"/>
            <a:ext cx="5270738" cy="3929661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E2EADCDD-AFD2-F810-00F5-D41F761A0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5932" y="0"/>
            <a:ext cx="1176068" cy="414068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xmlns="" id="{CA1F6F82-5C89-340C-1AC8-CAAA3510078E}"/>
              </a:ext>
            </a:extLst>
          </p:cNvPr>
          <p:cNvSpPr txBox="1"/>
          <p:nvPr/>
        </p:nvSpPr>
        <p:spPr>
          <a:xfrm>
            <a:off x="1884711" y="1199071"/>
            <a:ext cx="76688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 PRVENSTVA U GOSPODARENJU OTPADOM</a:t>
            </a:r>
          </a:p>
        </p:txBody>
      </p:sp>
    </p:spTree>
    <p:extLst>
      <p:ext uri="{BB962C8B-B14F-4D97-AF65-F5344CB8AC3E}">
        <p14:creationId xmlns:p14="http://schemas.microsoft.com/office/powerpoint/2010/main" val="4289777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BD8021FD-8597-4A16-7F5C-D722F543F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745" y="284182"/>
            <a:ext cx="10353780" cy="1156430"/>
          </a:xfrm>
        </p:spPr>
        <p:txBody>
          <a:bodyPr/>
          <a:lstStyle/>
          <a:p>
            <a:r>
              <a:rPr lang="pl-PL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GOSPODARENJE OTPADOM NA PODRUČJU GRADA LUDBREGA</a:t>
            </a:r>
            <a:endParaRPr lang="hr-HR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F0625A5C-6E02-DCD2-E2DA-DBDA2E13B6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1223" y="1306748"/>
            <a:ext cx="3709841" cy="4788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hr-HR" sz="1500" dirty="0"/>
          </a:p>
          <a:p>
            <a:endParaRPr lang="hr-HR" sz="1500" dirty="0"/>
          </a:p>
        </p:txBody>
      </p:sp>
      <p:sp>
        <p:nvSpPr>
          <p:cNvPr id="5" name="Rezervirano mjesto sadržaja 3">
            <a:extLst>
              <a:ext uri="{FF2B5EF4-FFF2-40B4-BE49-F238E27FC236}">
                <a16:creationId xmlns:a16="http://schemas.microsoft.com/office/drawing/2014/main" xmlns="" id="{B68DBA3F-5660-23F4-5B5C-A0231D0D1ACF}"/>
              </a:ext>
            </a:extLst>
          </p:cNvPr>
          <p:cNvSpPr txBox="1">
            <a:spLocks/>
          </p:cNvSpPr>
          <p:nvPr/>
        </p:nvSpPr>
        <p:spPr>
          <a:xfrm>
            <a:off x="8157485" y="1285132"/>
            <a:ext cx="3953451" cy="4798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endParaRPr lang="hr-HR" sz="1500" dirty="0"/>
          </a:p>
          <a:p>
            <a:endParaRPr lang="hr-HR" sz="1500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76EAB1BB-1678-CCE9-B0EA-FCE433712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5370" y="0"/>
            <a:ext cx="1176630" cy="414564"/>
          </a:xfrm>
          <a:prstGeom prst="rect">
            <a:avLst/>
          </a:prstGeom>
        </p:spPr>
      </p:pic>
      <p:sp>
        <p:nvSpPr>
          <p:cNvPr id="7" name="Rezervirano mjesto sadržaja 4">
            <a:extLst>
              <a:ext uri="{FF2B5EF4-FFF2-40B4-BE49-F238E27FC236}">
                <a16:creationId xmlns:a16="http://schemas.microsoft.com/office/drawing/2014/main" xmlns="" id="{A0A14779-C40F-5E84-0ABE-9E11618784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3745" y="1440612"/>
            <a:ext cx="10112239" cy="4600749"/>
          </a:xfrm>
        </p:spPr>
        <p:txBody>
          <a:bodyPr/>
          <a:lstStyle/>
          <a:p>
            <a:pPr algn="just"/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Javna usluga sakupljanja komunalnog otpada – odvojeno sakupljanje otpada</a:t>
            </a:r>
          </a:p>
          <a:p>
            <a:pPr algn="just"/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8.098 stanovnika u 3.275 domaćinstava, 245 gospodarskih subjekata</a:t>
            </a:r>
          </a:p>
          <a:p>
            <a:pPr algn="just"/>
            <a:r>
              <a:rPr lang="hr-H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ključeno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cjelokupno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stanovništvo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Grada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Ludbrega</a:t>
            </a:r>
            <a:endParaRPr lang="hr-H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Sanacija odlagališta otpada „Meka“ 2016. godine – pozitivni utjecaj na lokalno okruženje</a:t>
            </a:r>
          </a:p>
          <a:p>
            <a:pPr marL="0" indent="0">
              <a:buNone/>
            </a:pP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Slika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741" y="3493939"/>
            <a:ext cx="4538804" cy="2901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1154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1EB0D5B-4A7A-DC1F-9DCA-74FE644F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351AA8A8-D47B-6A08-5243-C89C70148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745" y="284182"/>
            <a:ext cx="10353780" cy="1156430"/>
          </a:xfrm>
        </p:spPr>
        <p:txBody>
          <a:bodyPr/>
          <a:lstStyle/>
          <a:p>
            <a:r>
              <a:rPr lang="pl-PL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GOSPODARENJE OTPADOM NA PODRUČJU GRADA LUDBREGA</a:t>
            </a:r>
            <a:endParaRPr lang="hr-HR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87B71847-6039-8702-3B12-BA70ECBA32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1223" y="1306748"/>
            <a:ext cx="3709841" cy="4788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hr-HR" sz="1500" dirty="0"/>
          </a:p>
          <a:p>
            <a:endParaRPr lang="hr-HR" sz="1500" dirty="0"/>
          </a:p>
        </p:txBody>
      </p:sp>
      <p:sp>
        <p:nvSpPr>
          <p:cNvPr id="5" name="Rezervirano mjesto sadržaja 3">
            <a:extLst>
              <a:ext uri="{FF2B5EF4-FFF2-40B4-BE49-F238E27FC236}">
                <a16:creationId xmlns:a16="http://schemas.microsoft.com/office/drawing/2014/main" xmlns="" id="{3850CCCF-6659-C708-019C-E31F9DA80B05}"/>
              </a:ext>
            </a:extLst>
          </p:cNvPr>
          <p:cNvSpPr txBox="1">
            <a:spLocks/>
          </p:cNvSpPr>
          <p:nvPr/>
        </p:nvSpPr>
        <p:spPr>
          <a:xfrm>
            <a:off x="8157485" y="1285132"/>
            <a:ext cx="3953451" cy="4798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endParaRPr lang="hr-HR" sz="1500" dirty="0"/>
          </a:p>
          <a:p>
            <a:endParaRPr lang="hr-HR" sz="1500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EBD70DA2-8769-B344-CBE6-734E0D58E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5370" y="0"/>
            <a:ext cx="1176630" cy="414564"/>
          </a:xfrm>
          <a:prstGeom prst="rect">
            <a:avLst/>
          </a:prstGeom>
        </p:spPr>
      </p:pic>
      <p:sp>
        <p:nvSpPr>
          <p:cNvPr id="7" name="Rezervirano mjesto sadržaja 4">
            <a:extLst>
              <a:ext uri="{FF2B5EF4-FFF2-40B4-BE49-F238E27FC236}">
                <a16:creationId xmlns:a16="http://schemas.microsoft.com/office/drawing/2014/main" xmlns="" id="{54D6B723-C9C5-94C2-4D42-9CDCD5BB22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3745" y="1440612"/>
            <a:ext cx="10112239" cy="4600749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Naknada za korištenje odlagališta otpada na području druge jedinice lokalne samouprave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Naknada zbog korištenja odlagališta za tonu odloženoga otpada iznosi do 20% iznosa cijene odlaganja jedne tone miješanog komunalnog otpada određene cjenikom osobe koja upravlja odlagalištem, koja ne uključuje porez na dodanu vrijednost</a:t>
            </a:r>
          </a:p>
          <a:p>
            <a:pPr>
              <a:buFont typeface="Wingdings" panose="05000000000000000000" pitchFamily="2" charset="2"/>
              <a:buChar char="q"/>
            </a:pPr>
            <a:endParaRPr lang="hr-H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r-H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EB40429C-0277-2EA9-CF1B-4AA55891B3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1283" y="2974548"/>
            <a:ext cx="5578323" cy="320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21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92851" y="724821"/>
            <a:ext cx="7079024" cy="2056345"/>
          </a:xfrm>
        </p:spPr>
        <p:txBody>
          <a:bodyPr/>
          <a:lstStyle/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Izgrađeno je </a:t>
            </a:r>
            <a:r>
              <a:rPr lang="hr-H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reciklažno</a:t>
            </a: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dvorište „Meka“ </a:t>
            </a:r>
          </a:p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2023. godini zabilježene su značajne količine zaprimljenog otpada – 92,50 t</a:t>
            </a:r>
          </a:p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Aktivnost građana -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sustav reciklaže u lokalnoj zajednici</a:t>
            </a: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11" name="Slika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37" y="2634517"/>
            <a:ext cx="4427620" cy="3320715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607" y="2634516"/>
            <a:ext cx="4427622" cy="332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5733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E3411C84-4262-757D-8C73-B9861D0A9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52" y="97276"/>
            <a:ext cx="10027750" cy="1308829"/>
          </a:xfrm>
        </p:spPr>
        <p:txBody>
          <a:bodyPr>
            <a:normAutofit fontScale="90000"/>
          </a:bodyPr>
          <a:lstStyle/>
          <a:p>
            <a:r>
              <a:rPr lang="hr-HR" sz="3100" b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ANALIZA I OCJENA STANJA U GOSPODARENJU OTPADOM</a:t>
            </a:r>
            <a:r>
              <a:rPr lang="hr-HR" sz="3100" b="1" kern="100" dirty="0">
                <a:solidFill>
                  <a:schemeClr val="tx1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hr-HR" sz="3100" b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NA PODRUČJU GRADA LUDBREGA </a:t>
            </a:r>
            <a:r>
              <a:rPr lang="hr-H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/>
            </a:r>
            <a:br>
              <a:rPr lang="hr-H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hr-HR" dirty="0"/>
          </a:p>
        </p:txBody>
      </p:sp>
      <p:sp>
        <p:nvSpPr>
          <p:cNvPr id="5" name="Rezervirano mjesto sadržaja 4">
            <a:extLst>
              <a:ext uri="{FF2B5EF4-FFF2-40B4-BE49-F238E27FC236}">
                <a16:creationId xmlns:a16="http://schemas.microsoft.com/office/drawing/2014/main" xmlns="" id="{A0A14779-C40F-5E84-0ABE-9E11618784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082" y="1510884"/>
            <a:ext cx="9268771" cy="522680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hr-H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SUSTAV GOSPODARENJA OTPADOM U GRADU LUDBREGU </a:t>
            </a:r>
            <a:r>
              <a:rPr lang="nn-N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ZADOVOLJ</a:t>
            </a:r>
            <a:r>
              <a:rPr lang="hr-H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AVA</a:t>
            </a:r>
            <a:r>
              <a:rPr lang="nn-N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SVE KRITERIJE, STANDARDE I CILJEVE GOSPODARENJA OTPADOM</a:t>
            </a:r>
            <a:r>
              <a:rPr lang="hr-H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hr-HR" dirty="0"/>
          </a:p>
          <a:p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ustav prikupljanja otpada „od vrata do vrata“</a:t>
            </a:r>
            <a:endParaRPr lang="hr-H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r-H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aplat</a:t>
            </a: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odvoza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otpada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prema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ukupno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proizvedenom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volumenu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otpada</a:t>
            </a:r>
            <a:endParaRPr lang="hr-H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r-H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spostaviti sustav gospodarenja građevinskim otpadom</a:t>
            </a:r>
            <a:endParaRPr lang="hr-H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r-H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sigurati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vlastite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kapacitete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obradu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otpada (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sortirnica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kompostana</a:t>
            </a: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hr-H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Grad Ludbreg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pozitivno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odskače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od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prosjeka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Republici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Hrvatskoj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5E663CF5-8AFD-4626-25BA-10CB4F23A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5370" y="4313"/>
            <a:ext cx="1176630" cy="41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1064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03408" y="425115"/>
            <a:ext cx="8596668" cy="553453"/>
          </a:xfrm>
        </p:spPr>
        <p:txBody>
          <a:bodyPr>
            <a:normAutofit/>
          </a:bodyPr>
          <a:lstStyle/>
          <a:p>
            <a:r>
              <a:rPr lang="hr-H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MIJEŠANI KOMUNALNI OTPAD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691259" y="1339516"/>
            <a:ext cx="8971992" cy="2173705"/>
          </a:xfrm>
        </p:spPr>
        <p:txBody>
          <a:bodyPr>
            <a:normAutofit lnSpcReduction="10000"/>
          </a:bodyPr>
          <a:lstStyle/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Razdoblje od </a:t>
            </a:r>
            <a:r>
              <a:rPr lang="hr-H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2018. do 2023. godine - značajan trend smanjenja količine otpada</a:t>
            </a:r>
          </a:p>
          <a:p>
            <a:pPr marL="0" indent="0">
              <a:buNone/>
            </a:pPr>
            <a:r>
              <a:rPr lang="hr-H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2023. godini ukupna količina prikupljenog miješanog komunalnog otpada u sklopu javne usluge u odnosu na 2018. godinu smanjila se za 193 t ili za 17 %</a:t>
            </a:r>
          </a:p>
          <a:p>
            <a:pPr marL="0" indent="0">
              <a:buNone/>
            </a:pPr>
            <a:endParaRPr lang="hr-H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Odvajanje otpada, edukacija građana i stroži propisi</a:t>
            </a:r>
          </a:p>
          <a:p>
            <a:endParaRPr lang="hr-H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358" y="4203943"/>
            <a:ext cx="8401718" cy="2537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ravokutnik 4"/>
          <p:cNvSpPr/>
          <p:nvPr/>
        </p:nvSpPr>
        <p:spPr>
          <a:xfrm>
            <a:off x="976396" y="3859056"/>
            <a:ext cx="82456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Tablica 1. Ukupno prikupljeni miješani komunalni otpad u razdoblju od 2018.−2023.</a:t>
            </a:r>
          </a:p>
        </p:txBody>
      </p:sp>
    </p:spTree>
    <p:extLst>
      <p:ext uri="{BB962C8B-B14F-4D97-AF65-F5344CB8AC3E}">
        <p14:creationId xmlns:p14="http://schemas.microsoft.com/office/powerpoint/2010/main" val="1536634116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8C59B386-999D-4CB6-B907-9F3997C027CC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1107</TotalTime>
  <Words>838</Words>
  <Application>Microsoft Office PowerPoint</Application>
  <PresentationFormat>Prilagođeno</PresentationFormat>
  <Paragraphs>92</Paragraphs>
  <Slides>21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21</vt:i4>
      </vt:variant>
    </vt:vector>
  </HeadingPairs>
  <TitlesOfParts>
    <vt:vector size="22" baseType="lpstr">
      <vt:lpstr>Faseta</vt:lpstr>
      <vt:lpstr> XVII. MEĐUNARODNI SIMPOZIJI GOSPODARENJA  OTPADOM U ZAGREBU  Zagreb, Republika Hrvatska, 9. - 11. prosinac 2024.    PRIMJER DOBRE PRAKSE  CIRKULARNOG GOSPODARENJA OTPADOM  NA PODRUČJU GRADA LUDBREGA  </vt:lpstr>
      <vt:lpstr>SADRŽAJ:</vt:lpstr>
      <vt:lpstr>UVOD</vt:lpstr>
      <vt:lpstr>UVOD</vt:lpstr>
      <vt:lpstr>GOSPODARENJE OTPADOM NA PODRUČJU GRADA LUDBREGA</vt:lpstr>
      <vt:lpstr>GOSPODARENJE OTPADOM NA PODRUČJU GRADA LUDBREGA</vt:lpstr>
      <vt:lpstr>PowerPointova prezentacija</vt:lpstr>
      <vt:lpstr>ANALIZA I OCJENA STANJA U GOSPODARENJU OTPADOM NA PODRUČJU GRADA LUDBREGA  </vt:lpstr>
      <vt:lpstr>MIJEŠANI KOMUNALNI OTPAD</vt:lpstr>
      <vt:lpstr>BIOOTPAD</vt:lpstr>
      <vt:lpstr>PAPIR, PLASTIKA, STAKLO I METAL </vt:lpstr>
      <vt:lpstr>PowerPointova prezentacija</vt:lpstr>
      <vt:lpstr>REZULTATI I RASPRAVA O VRSTAMA I KOLIČINAMA STVORENOG OTPADA, ODVOJENO SAKUPLJENOG OTPADA, ODLAGANJU KOMUNALNOG I BIORAZGRADIVOG OTPADA    </vt:lpstr>
      <vt:lpstr>ZAKLJUČAK</vt:lpstr>
      <vt:lpstr>AKTIVNOSTI I EDUKACIJE NA PODRUČJU GRADA LUDBREGA   </vt:lpstr>
      <vt:lpstr>AKTIVNOSTI I EDUKACIJE NA PODRUČJU GRADA LUDBREGA   KORISTITE PLATNENE TORBE UMJESTO VREĆICA </vt:lpstr>
      <vt:lpstr>AKTIVNOSTI I EDUKACIJE NA PODRUČJU GRADA LUDBREGA</vt:lpstr>
      <vt:lpstr>AKTIVNOSTI I EDUKACIJE NA PODRUČJU GRADA LUDBREGA  „O OKOLIŠU SE POBRINI I OTPAD ZBRINI”   </vt:lpstr>
      <vt:lpstr>AKTIVNOSTI I EDUKACIJE NA PODRUČJU GRADA LUDBREGA   </vt:lpstr>
      <vt:lpstr>AKTIVNOSTI I EDUKACIJE NA PODRUČJU GRADA LUDBREGA                  ZELENA ČISTKA – „OD IZVORA DO MORA”  </vt:lpstr>
      <vt:lpstr>PowerPointova prezentacija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Bukotermal</dc:title>
  <dc:creator>Korisnik</dc:creator>
  <cp:lastModifiedBy>Lukom</cp:lastModifiedBy>
  <cp:revision>82</cp:revision>
  <dcterms:created xsi:type="dcterms:W3CDTF">2020-05-26T09:34:53Z</dcterms:created>
  <dcterms:modified xsi:type="dcterms:W3CDTF">2024-12-17T10:33:15Z</dcterms:modified>
</cp:coreProperties>
</file>